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0" d="100"/>
          <a:sy n="60" d="100"/>
        </p:scale>
        <p:origin x="1068"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8/12/2022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uhammadAzamCh/MachineLearningEdxProject/blob/main/Lab3Mod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uhammadAzamCh/MachineLearningEdxProject/blob/main/jupyter-labs-eda-datavizMod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uhammadAzamCh/MachineLearningEdxProject/blob/main/Hands-on%20Lab%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uhammadAzamCh/MachineLearningEdxProject/blob/main/lab_jupyter_launch_site_locationMod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uhammadAzamCh/MachineLearningEdxProject/blob/main/Lab1Mod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uhammadAzamCh/MachineLearningEdxProject/blob/main/Lab2Mod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smtClean="0">
                <a:solidFill>
                  <a:schemeClr val="accent3">
                    <a:lumMod val="25000"/>
                  </a:schemeClr>
                </a:solidFill>
                <a:latin typeface="Abadi" panose="020B0604020104020204" pitchFamily="34" charset="0"/>
              </a:rPr>
              <a:t>performed </a:t>
            </a:r>
            <a:r>
              <a:rPr lang="en-US" sz="2200" dirty="0">
                <a:solidFill>
                  <a:schemeClr val="accent3">
                    <a:lumMod val="25000"/>
                  </a:schemeClr>
                </a:solidFill>
                <a:latin typeface="Abadi" panose="020B0604020104020204" pitchFamily="34" charset="0"/>
              </a:rPr>
              <a:t>exploratory data analysis and determined the training labels.</a:t>
            </a:r>
          </a:p>
          <a:p>
            <a:r>
              <a:rPr lang="en-US" sz="2200" dirty="0" smtClean="0">
                <a:solidFill>
                  <a:schemeClr val="accent3">
                    <a:lumMod val="25000"/>
                  </a:schemeClr>
                </a:solidFill>
                <a:latin typeface="Abadi" panose="020B0604020104020204" pitchFamily="34" charset="0"/>
              </a:rPr>
              <a:t>calculated </a:t>
            </a:r>
            <a:r>
              <a:rPr lang="en-US" sz="2200" dirty="0">
                <a:solidFill>
                  <a:schemeClr val="accent3">
                    <a:lumMod val="25000"/>
                  </a:schemeClr>
                </a:solidFill>
                <a:latin typeface="Abadi" panose="020B0604020104020204" pitchFamily="34" charset="0"/>
              </a:rPr>
              <a:t>the number of launches at each site, and the number and occurrence of each orbits</a:t>
            </a:r>
          </a:p>
          <a:p>
            <a:r>
              <a:rPr lang="en-US" sz="2200" dirty="0" smtClean="0">
                <a:solidFill>
                  <a:schemeClr val="accent3">
                    <a:lumMod val="25000"/>
                  </a:schemeClr>
                </a:solidFill>
                <a:latin typeface="Abadi" panose="020B0604020104020204" pitchFamily="34" charset="0"/>
              </a:rPr>
              <a:t>created </a:t>
            </a:r>
            <a:r>
              <a:rPr lang="en-US" sz="2200" dirty="0">
                <a:solidFill>
                  <a:schemeClr val="accent3">
                    <a:lumMod val="25000"/>
                  </a:schemeClr>
                </a:solidFill>
                <a:latin typeface="Abadi" panose="020B0604020104020204" pitchFamily="34" charset="0"/>
              </a:rPr>
              <a:t>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p>
          <a:p>
            <a:pPr>
              <a:lnSpc>
                <a:spcPct val="100000"/>
              </a:lnSpc>
              <a:spcBef>
                <a:spcPts val="1400"/>
              </a:spcBef>
            </a:pPr>
            <a:r>
              <a:rPr lang="en-US" dirty="0" smtClean="0">
                <a:hlinkClick r:id="rId3"/>
              </a:rPr>
              <a:t>https</a:t>
            </a:r>
            <a:r>
              <a:rPr lang="en-US" dirty="0">
                <a:hlinkClick r:id="rId3"/>
              </a:rPr>
              <a:t>://github.com/MuhammadAzamCh/MachineLearningEdxProject/blob/main/Lab3Mod1.ipynb</a:t>
            </a:r>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explored </a:t>
            </a:r>
            <a:r>
              <a:rPr lang="en-US" sz="2200" dirty="0">
                <a:solidFill>
                  <a:schemeClr val="accent3">
                    <a:lumMod val="25000"/>
                  </a:schemeClr>
                </a:solidFill>
                <a:latin typeface="Abadi"/>
              </a:rPr>
              <a:t>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https://github.com/MuhammadAzamCh/MachineLearningEdxProject/blob/main/jupyter-labs-eda-datavizMod2.ipynb</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06" y="3710763"/>
            <a:ext cx="5198139" cy="272281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1402" y="1307805"/>
            <a:ext cx="5349358" cy="272193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96720"/>
            <a:ext cx="8512212" cy="5163567"/>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loaded </a:t>
            </a:r>
            <a:r>
              <a:rPr lang="en-US" sz="2200" dirty="0">
                <a:solidFill>
                  <a:schemeClr val="accent3">
                    <a:lumMod val="25000"/>
                  </a:schemeClr>
                </a:solidFill>
                <a:latin typeface="Abadi"/>
              </a:rPr>
              <a:t>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smtClean="0">
                <a:solidFill>
                  <a:schemeClr val="accent3">
                    <a:lumMod val="25000"/>
                  </a:schemeClr>
                </a:solidFill>
                <a:latin typeface="Abadi"/>
              </a:rPr>
              <a:t>applied </a:t>
            </a:r>
            <a:r>
              <a:rPr lang="en-US" sz="2200" dirty="0">
                <a:solidFill>
                  <a:schemeClr val="accent3">
                    <a:lumMod val="25000"/>
                  </a:schemeClr>
                </a:solidFill>
                <a:latin typeface="Abadi"/>
              </a:rPr>
              <a:t>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hlinkClick r:id="rId3"/>
              </a:rPr>
              <a:t>https</a:t>
            </a:r>
            <a:r>
              <a:rPr lang="en-US" sz="2200" dirty="0">
                <a:solidFill>
                  <a:schemeClr val="accent3">
                    <a:lumMod val="25000"/>
                  </a:schemeClr>
                </a:solidFill>
                <a:latin typeface="Abadi"/>
                <a:hlinkClick r:id="rId3"/>
              </a:rPr>
              <a:t>://</a:t>
            </a:r>
            <a:r>
              <a:rPr lang="en-US" sz="2200" dirty="0" smtClean="0">
                <a:solidFill>
                  <a:schemeClr val="accent3">
                    <a:lumMod val="25000"/>
                  </a:schemeClr>
                </a:solidFill>
                <a:latin typeface="Abadi"/>
                <a:hlinkClick r:id="rId3"/>
              </a:rPr>
              <a:t>github.com/MuhammadAzamCh/MachineLearningEdxProject/blob/main/Hands-on%20Lab%20Complete%20the%20EDA%20with%20SQL.ipynb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223" y="1396721"/>
            <a:ext cx="2753833" cy="4646428"/>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marked </a:t>
            </a:r>
            <a:r>
              <a:rPr lang="en-US" sz="2200" dirty="0">
                <a:solidFill>
                  <a:schemeClr val="accent3">
                    <a:lumMod val="25000"/>
                  </a:schemeClr>
                </a:solidFill>
                <a:latin typeface="Abadi" panose="020B0604020104020204" pitchFamily="34" charset="0"/>
              </a:rPr>
              <a:t>all launch sites, and added map objects such as markers, circles, lines to mark the success or failure of launches for each site on the folium map.</a:t>
            </a:r>
          </a:p>
          <a:p>
            <a:pPr>
              <a:lnSpc>
                <a:spcPct val="100000"/>
              </a:lnSpc>
              <a:spcBef>
                <a:spcPts val="1400"/>
              </a:spcBef>
            </a:pP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a:t>
            </a:r>
            <a:r>
              <a:rPr lang="en-US" sz="2200" dirty="0" smtClean="0">
                <a:solidFill>
                  <a:schemeClr val="accent3">
                    <a:lumMod val="25000"/>
                  </a:schemeClr>
                </a:solidFill>
                <a:latin typeface="Abadi" panose="020B0604020104020204" pitchFamily="34" charset="0"/>
              </a:rPr>
              <a:t>clusters, I </a:t>
            </a:r>
            <a:r>
              <a:rPr lang="en-US" sz="2200" dirty="0">
                <a:solidFill>
                  <a:schemeClr val="accent3">
                    <a:lumMod val="25000"/>
                  </a:schemeClr>
                </a:solidFill>
                <a:latin typeface="Abadi" panose="020B0604020104020204" pitchFamily="34" charset="0"/>
              </a:rPr>
              <a:t>identified which launch sites have relatively high success rate. </a:t>
            </a:r>
          </a:p>
          <a:p>
            <a:pPr>
              <a:lnSpc>
                <a:spcPct val="100000"/>
              </a:lnSpc>
              <a:spcBef>
                <a:spcPts val="1400"/>
              </a:spcBef>
            </a:pPr>
            <a:r>
              <a:rPr lang="en-US" sz="2200" dirty="0" smtClean="0">
                <a:solidFill>
                  <a:schemeClr val="accent3">
                    <a:lumMod val="25000"/>
                  </a:schemeClr>
                </a:solidFill>
                <a:latin typeface="Abadi" panose="020B0604020104020204" pitchFamily="34" charset="0"/>
              </a:rPr>
              <a:t>calculated </a:t>
            </a:r>
            <a:r>
              <a:rPr lang="en-US" sz="2200" dirty="0">
                <a:solidFill>
                  <a:schemeClr val="accent3">
                    <a:lumMod val="25000"/>
                  </a:schemeClr>
                </a:solidFill>
                <a:latin typeface="Abadi" panose="020B0604020104020204" pitchFamily="34" charset="0"/>
              </a:rPr>
              <a:t>the distances between a launch site to its proximities. </a:t>
            </a:r>
            <a:r>
              <a:rPr lang="en-US" sz="2200" dirty="0" smtClean="0">
                <a:solidFill>
                  <a:schemeClr val="accent3">
                    <a:lumMod val="25000"/>
                  </a:schemeClr>
                </a:solidFill>
                <a:latin typeface="Abadi" panose="020B0604020104020204" pitchFamily="34" charset="0"/>
              </a:rPr>
              <a:t>I found</a:t>
            </a:r>
            <a:r>
              <a:rPr lang="en-US" sz="2200" dirty="0" smtClean="0">
                <a:solidFill>
                  <a:schemeClr val="accent3">
                    <a:lumMod val="25000"/>
                  </a:schemeClr>
                </a:solidFill>
                <a:latin typeface="Abadi" panose="020B0604020104020204" pitchFamily="34" charset="0"/>
              </a:rPr>
              <a:t> answers to some question, </a:t>
            </a:r>
            <a:r>
              <a:rPr lang="en-US" sz="2200" dirty="0">
                <a:solidFill>
                  <a:schemeClr val="accent3">
                    <a:lumMod val="25000"/>
                  </a:schemeClr>
                </a:solidFill>
                <a:latin typeface="Abadi" panose="020B0604020104020204" pitchFamily="34" charset="0"/>
              </a:rPr>
              <a:t>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031267" y="1825625"/>
            <a:ext cx="8995235" cy="4096710"/>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Then I</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built an interactive dashboard with Plotly dash</a:t>
            </a:r>
          </a:p>
          <a:p>
            <a:pPr>
              <a:lnSpc>
                <a:spcPct val="100000"/>
              </a:lnSpc>
              <a:spcBef>
                <a:spcPts val="1400"/>
              </a:spcBef>
            </a:pPr>
            <a:r>
              <a:rPr lang="en-US" sz="2200" dirty="0" smtClean="0">
                <a:solidFill>
                  <a:schemeClr val="accent3">
                    <a:lumMod val="25000"/>
                  </a:schemeClr>
                </a:solidFill>
                <a:latin typeface="Abadi" panose="020B0604020104020204" pitchFamily="34" charset="0"/>
              </a:rPr>
              <a:t>Next I</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hlinkClick r:id="rId3"/>
              </a:rPr>
              <a:t>https</a:t>
            </a:r>
            <a:r>
              <a:rPr lang="en-US" sz="2200" dirty="0">
                <a:solidFill>
                  <a:schemeClr val="accent3">
                    <a:lumMod val="25000"/>
                  </a:schemeClr>
                </a:solidFill>
                <a:latin typeface="Abadi"/>
                <a:hlinkClick r:id="rId3"/>
              </a:rPr>
              <a:t>://github.com/MuhammadAzamCh/MachineLearningEdxProject/blob/main/lab_jupyter_launch_site_locationMod3.ipynb</a:t>
            </a: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9832" y="1633616"/>
            <a:ext cx="6392167" cy="359142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a:t>
            </a:r>
            <a:r>
              <a:rPr lang="en-US" sz="2200" dirty="0">
                <a:solidFill>
                  <a:schemeClr val="accent3">
                    <a:lumMod val="25000"/>
                  </a:schemeClr>
                </a:solidFill>
                <a:latin typeface="Abadi" panose="020B0604020104020204" pitchFamily="34" charset="0"/>
              </a:rPr>
              <a:t>I</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I</a:t>
            </a:r>
            <a:r>
              <a:rPr lang="en-US" sz="2200" dirty="0" smtClean="0">
                <a:latin typeface="Abadi" panose="020B0604020104020204" pitchFamily="34" charset="0"/>
              </a:rPr>
              <a:t> </a:t>
            </a:r>
            <a:r>
              <a:rPr lang="en-US" sz="2200" dirty="0">
                <a:latin typeface="Abadi" panose="020B0604020104020204" pitchFamily="34" charset="0"/>
              </a:rPr>
              <a:t>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089" y="1608413"/>
            <a:ext cx="6751674" cy="3797817"/>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used </a:t>
            </a:r>
            <a:r>
              <a:rPr lang="en-US" sz="2200" dirty="0">
                <a:solidFill>
                  <a:schemeClr val="accent3">
                    <a:lumMod val="25000"/>
                  </a:schemeClr>
                </a:solidFill>
                <a:latin typeface="Abadi" panose="020B0604020104020204" pitchFamily="34" charset="0"/>
              </a:rPr>
              <a:t>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9433" y="1648047"/>
            <a:ext cx="7038753" cy="30273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calculated </a:t>
            </a:r>
            <a:r>
              <a:rPr lang="en-US" sz="2200" dirty="0">
                <a:solidFill>
                  <a:schemeClr val="accent3">
                    <a:lumMod val="25000"/>
                  </a:schemeClr>
                </a:solidFill>
                <a:latin typeface="Abadi" panose="020B0604020104020204" pitchFamily="34" charset="0"/>
              </a:rPr>
              <a:t>the total payload carried by boosters from NASA as 45596 using 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995" y="2684551"/>
            <a:ext cx="6653618" cy="37426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smtClean="0">
                <a:latin typeface="Abadi" panose="020B0604020104020204" pitchFamily="34" charset="0"/>
              </a:rPr>
              <a:t>calculated </a:t>
            </a:r>
            <a:r>
              <a:rPr lang="en-US" sz="2000" dirty="0">
                <a:latin typeface="Abadi" panose="020B0604020104020204" pitchFamily="34" charset="0"/>
              </a:rPr>
              <a:t>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385" y="1152823"/>
            <a:ext cx="5650286" cy="317828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smtClean="0">
                <a:latin typeface="Abadi" panose="020B0604020104020204" pitchFamily="34" charset="0"/>
              </a:rPr>
              <a:t>Observed </a:t>
            </a:r>
            <a:r>
              <a:rPr lang="en-US" sz="1800" dirty="0">
                <a:latin typeface="Abadi" panose="020B0604020104020204" pitchFamily="34" charset="0"/>
              </a:rPr>
              <a:t>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653" y="1576851"/>
            <a:ext cx="6347637" cy="357054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smtClean="0">
                <a:latin typeface="Abadi" panose="020B0604020104020204" pitchFamily="34" charset="0"/>
              </a:rPr>
              <a:t>Used </a:t>
            </a:r>
            <a:r>
              <a:rPr lang="en-US" sz="2000" dirty="0">
                <a:latin typeface="Abadi" panose="020B0604020104020204" pitchFamily="34" charset="0"/>
              </a:rPr>
              <a:t>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21" y="1938643"/>
            <a:ext cx="6559108" cy="368949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smtClean="0">
                <a:latin typeface="Abadi" panose="020B0604020104020204" pitchFamily="34" charset="0"/>
              </a:rPr>
              <a:t>used </a:t>
            </a:r>
            <a:r>
              <a:rPr lang="en-US" sz="2000" dirty="0">
                <a:latin typeface="Abadi" panose="020B0604020104020204" pitchFamily="34" charset="0"/>
              </a:rPr>
              <a:t>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2"/>
          <a:stretch>
            <a:fillRect/>
          </a:stretch>
        </p:blipFill>
        <p:spPr>
          <a:xfrm>
            <a:off x="737431" y="1935308"/>
            <a:ext cx="6806621" cy="3828724"/>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smtClean="0">
                <a:latin typeface="Abadi" panose="020B0604020104020204" pitchFamily="34" charset="0"/>
              </a:rPr>
              <a:t>Determined </a:t>
            </a:r>
            <a:r>
              <a:rPr lang="en-US" sz="1700" dirty="0">
                <a:latin typeface="Abadi" panose="020B0604020104020204" pitchFamily="34" charset="0"/>
              </a:rPr>
              <a:t>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190" y="372299"/>
            <a:ext cx="5575610" cy="515870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Used </a:t>
            </a:r>
            <a:r>
              <a:rPr lang="en-US" sz="2200" dirty="0">
                <a:solidFill>
                  <a:schemeClr val="accent3">
                    <a:lumMod val="25000"/>
                  </a:schemeClr>
                </a:solidFill>
                <a:latin typeface="Abadi"/>
              </a:rPr>
              <a:t>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413" y="3029727"/>
            <a:ext cx="8354828" cy="287134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smtClean="0">
                <a:latin typeface="Abadi" panose="020B0604020104020204" pitchFamily="34" charset="0"/>
              </a:rPr>
              <a:t>Selected </a:t>
            </a:r>
            <a:r>
              <a:rPr lang="en-US" sz="2000" dirty="0">
                <a:latin typeface="Abadi" panose="020B0604020104020204" pitchFamily="34" charset="0"/>
              </a:rPr>
              <a:t>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smtClean="0">
                <a:latin typeface="Abadi" panose="020B0604020104020204" pitchFamily="34" charset="0"/>
              </a:rPr>
              <a:t>Applied </a:t>
            </a:r>
            <a:r>
              <a:rPr lang="en-US" sz="2000" dirty="0">
                <a:latin typeface="Abadi" panose="020B0604020104020204" pitchFamily="34" charset="0"/>
              </a:rPr>
              <a:t>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40" y="1623077"/>
            <a:ext cx="7088371" cy="4733273"/>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02" y="2061971"/>
            <a:ext cx="11793596" cy="273405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smtClean="0">
                <a:solidFill>
                  <a:schemeClr val="accent3">
                    <a:lumMod val="25000"/>
                  </a:schemeClr>
                </a:solidFill>
                <a:latin typeface="Abadi"/>
              </a:rPr>
              <a:t>Performed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smtClean="0">
                <a:solidFill>
                  <a:schemeClr val="accent3">
                    <a:lumMod val="25000"/>
                  </a:schemeClr>
                </a:solidFill>
                <a:latin typeface="Abadi"/>
              </a:rPr>
              <a:t>Performed </a:t>
            </a:r>
            <a:r>
              <a:rPr lang="en-US" sz="8800" dirty="0">
                <a:solidFill>
                  <a:schemeClr val="accent3">
                    <a:lumMod val="25000"/>
                  </a:schemeClr>
                </a:solidFill>
                <a:latin typeface="Abadi"/>
              </a:rPr>
              <a:t>interactive visual analytics using Folium and Plotly Dash</a:t>
            </a:r>
          </a:p>
          <a:p>
            <a:pPr>
              <a:lnSpc>
                <a:spcPct val="120000"/>
              </a:lnSpc>
              <a:spcBef>
                <a:spcPts val="1400"/>
              </a:spcBef>
            </a:pPr>
            <a:r>
              <a:rPr lang="en-US" sz="8800" dirty="0" smtClean="0">
                <a:solidFill>
                  <a:schemeClr val="accent3">
                    <a:lumMod val="25000"/>
                  </a:schemeClr>
                </a:solidFill>
                <a:latin typeface="Abadi"/>
              </a:rPr>
              <a:t>Performed </a:t>
            </a:r>
            <a:r>
              <a:rPr lang="en-US" sz="8800" dirty="0">
                <a:solidFill>
                  <a:schemeClr val="accent3">
                    <a:lumMod val="25000"/>
                  </a:schemeClr>
                </a:solidFill>
                <a:latin typeface="Abadi"/>
              </a:rPr>
              <a:t>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a:t>
            </a:r>
            <a:r>
              <a:rPr lang="en-US" sz="1900" dirty="0">
                <a:solidFill>
                  <a:schemeClr val="accent3">
                    <a:lumMod val="25000"/>
                  </a:schemeClr>
                </a:solidFill>
                <a:latin typeface="Abadi" panose="020B0604020104020204" pitchFamily="34" charset="0"/>
              </a:rPr>
              <a:t>I</a:t>
            </a:r>
            <a:r>
              <a:rPr lang="en-US" sz="1900" dirty="0" smtClean="0">
                <a:solidFill>
                  <a:schemeClr val="accent3">
                    <a:lumMod val="25000"/>
                  </a:schemeClr>
                </a:solidFill>
                <a:latin typeface="Abadi" panose="020B0604020104020204" pitchFamily="34" charset="0"/>
              </a:rPr>
              <a:t> </a:t>
            </a:r>
            <a:r>
              <a:rPr lang="en-US" sz="1900" dirty="0">
                <a:solidFill>
                  <a:schemeClr val="accent3">
                    <a:lumMod val="25000"/>
                  </a:schemeClr>
                </a:solidFill>
                <a:latin typeface="Abadi" panose="020B0604020104020204" pitchFamily="34" charset="0"/>
              </a:rPr>
              <a:t>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a:t>
            </a:r>
            <a:r>
              <a:rPr lang="en-US" sz="1900" dirty="0" smtClean="0">
                <a:solidFill>
                  <a:schemeClr val="accent3">
                    <a:lumMod val="25000"/>
                  </a:schemeClr>
                </a:solidFill>
                <a:latin typeface="Abadi" panose="020B0604020104020204" pitchFamily="34" charset="0"/>
              </a:rPr>
              <a:t> </a:t>
            </a:r>
            <a:r>
              <a:rPr lang="en-US" sz="1900" dirty="0">
                <a:solidFill>
                  <a:schemeClr val="accent3">
                    <a:lumMod val="25000"/>
                  </a:schemeClr>
                </a:solidFill>
                <a:latin typeface="Abadi" panose="020B0604020104020204" pitchFamily="34" charset="0"/>
              </a:rPr>
              <a:t>then cleaned the data, checked for missing values and </a:t>
            </a:r>
            <a:r>
              <a:rPr lang="en-US" sz="1900" dirty="0" smtClean="0">
                <a:solidFill>
                  <a:schemeClr val="accent3">
                    <a:lumMod val="25000"/>
                  </a:schemeClr>
                </a:solidFill>
                <a:latin typeface="Abadi" panose="020B0604020104020204" pitchFamily="34" charset="0"/>
              </a:rPr>
              <a:t>filled </a:t>
            </a:r>
            <a:r>
              <a:rPr lang="en-US" sz="1900" dirty="0">
                <a:solidFill>
                  <a:schemeClr val="accent3">
                    <a:lumMod val="25000"/>
                  </a:schemeClr>
                </a:solidFill>
                <a:latin typeface="Abadi" panose="020B0604020104020204" pitchFamily="34" charset="0"/>
              </a:rPr>
              <a:t>in missing values where </a:t>
            </a:r>
            <a:r>
              <a:rPr lang="en-US" sz="1900" dirty="0" smtClean="0">
                <a:solidFill>
                  <a:schemeClr val="accent3">
                    <a:lumMod val="25000"/>
                  </a:schemeClr>
                </a:solidFill>
                <a:latin typeface="Abadi" panose="020B0604020104020204" pitchFamily="34" charset="0"/>
              </a:rPr>
              <a:t>it was necessary</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Next </a:t>
            </a:r>
            <a:r>
              <a:rPr lang="en-US" sz="1900" dirty="0">
                <a:solidFill>
                  <a:schemeClr val="accent3">
                    <a:lumMod val="25000"/>
                  </a:schemeClr>
                </a:solidFill>
                <a:latin typeface="Abadi" panose="020B0604020104020204" pitchFamily="34" charset="0"/>
              </a:rPr>
              <a:t>I</a:t>
            </a:r>
            <a:r>
              <a:rPr lang="en-US" sz="1900" dirty="0" smtClean="0">
                <a:solidFill>
                  <a:schemeClr val="accent3">
                    <a:lumMod val="25000"/>
                  </a:schemeClr>
                </a:solidFill>
                <a:latin typeface="Abadi" panose="020B0604020104020204" pitchFamily="34" charset="0"/>
              </a:rPr>
              <a:t> </a:t>
            </a:r>
            <a:r>
              <a:rPr lang="en-US" sz="1900" dirty="0">
                <a:solidFill>
                  <a:schemeClr val="accent3">
                    <a:lumMod val="25000"/>
                  </a:schemeClr>
                </a:solidFill>
                <a:latin typeface="Abadi" panose="020B0604020104020204" pitchFamily="34" charset="0"/>
              </a:rPr>
              <a:t>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used the get request to the SpaceX API to collect </a:t>
            </a:r>
            <a:r>
              <a:rPr lang="en-US" sz="2200" dirty="0" smtClean="0">
                <a:solidFill>
                  <a:schemeClr val="accent3">
                    <a:lumMod val="25000"/>
                  </a:schemeClr>
                </a:solidFill>
                <a:latin typeface="Abadi" panose="020B0604020104020204" pitchFamily="34" charset="0"/>
              </a:rPr>
              <a:t>data</a:t>
            </a:r>
            <a:r>
              <a:rPr lang="en-US" sz="2200" dirty="0" smtClean="0">
                <a:solidFill>
                  <a:schemeClr val="accent3">
                    <a:lumMod val="25000"/>
                  </a:schemeClr>
                </a:solidFill>
                <a:latin typeface="Abadi" panose="020B0604020104020204" pitchFamily="34" charset="0"/>
              </a:rPr>
              <a:t>.</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Used the core columns to append the data in lists.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link to the notebook </a:t>
            </a:r>
            <a:r>
              <a:rPr lang="en-US" sz="2200" dirty="0">
                <a:solidFill>
                  <a:schemeClr val="accent3">
                    <a:lumMod val="25000"/>
                  </a:schemeClr>
                </a:solidFill>
                <a:latin typeface="Abadi" panose="020B0604020104020204" pitchFamily="34" charset="0"/>
                <a:hlinkClick r:id="rId3"/>
              </a:rPr>
              <a:t>ishttps://github.com/MuhammadAzamCh/MachineLearningEdxProject/blob/main/Lab1Mod1.ipynb</a:t>
            </a:r>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59916"/>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37" y="1446027"/>
            <a:ext cx="6098363" cy="368949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applied </a:t>
            </a:r>
            <a:r>
              <a:rPr lang="en-US" sz="2200" dirty="0">
                <a:solidFill>
                  <a:schemeClr val="accent3">
                    <a:lumMod val="25000"/>
                  </a:schemeClr>
                </a:solidFill>
                <a:latin typeface="Abadi"/>
              </a:rPr>
              <a:t>web scrapping to webscrap Falcon 9 launch records with BeautifulSoup </a:t>
            </a:r>
          </a:p>
          <a:p>
            <a:pPr>
              <a:lnSpc>
                <a:spcPct val="100000"/>
              </a:lnSpc>
              <a:spcBef>
                <a:spcPts val="1400"/>
              </a:spcBef>
            </a:pPr>
            <a:r>
              <a:rPr lang="en-US" sz="2200" dirty="0" smtClean="0">
                <a:solidFill>
                  <a:schemeClr val="accent3">
                    <a:lumMod val="25000"/>
                  </a:schemeClr>
                </a:solidFill>
                <a:latin typeface="Abadi"/>
              </a:rPr>
              <a:t>parsed </a:t>
            </a:r>
            <a:r>
              <a:rPr lang="en-US" sz="2200" dirty="0">
                <a:solidFill>
                  <a:schemeClr val="accent3">
                    <a:lumMod val="25000"/>
                  </a:schemeClr>
                </a:solidFill>
                <a:latin typeface="Abadi"/>
              </a:rPr>
              <a:t>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a:t>
            </a:r>
            <a:r>
              <a:rPr lang="en-US" sz="2200" dirty="0" smtClean="0">
                <a:solidFill>
                  <a:schemeClr val="accent3">
                    <a:lumMod val="25000"/>
                  </a:schemeClr>
                </a:solidFill>
                <a:latin typeface="Abadi" panose="020B0604020104020204" pitchFamily="34" charset="0"/>
              </a:rPr>
              <a:t>notebook is </a:t>
            </a: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://github.com/MuhammadAzamCh/MachineLearningEdxProject/blob/main/Lab2Mod1.ipynb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653" y="1317255"/>
            <a:ext cx="4632406" cy="260572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4653" y="3922983"/>
            <a:ext cx="4612933" cy="25947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f80a141d-92ca-4d3d-9308-f7e7b1d44ce8"/>
    <ds:schemaRef ds:uri="http://www.w3.org/XML/1998/namespace"/>
    <ds:schemaRef ds:uri="http://schemas.microsoft.com/office/2006/metadata/properties"/>
    <ds:schemaRef ds:uri="http://schemas.microsoft.com/office/2006/documentManagement/types"/>
    <ds:schemaRef ds:uri="155be751-a274-42e8-93fb-f39d3b9bccc8"/>
    <ds:schemaRef ds:uri="http://purl.org/dc/terms/"/>
    <ds:schemaRef ds:uri="http://purl.org/dc/elements/1.1/"/>
    <ds:schemaRef ds:uri="http://schemas.openxmlformats.org/package/2006/metadata/core-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1590</TotalTime>
  <Words>1552</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H.T</cp:lastModifiedBy>
  <cp:revision>236</cp:revision>
  <dcterms:created xsi:type="dcterms:W3CDTF">2021-04-29T18:58:34Z</dcterms:created>
  <dcterms:modified xsi:type="dcterms:W3CDTF">2022-08-12T07:38:00Z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